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6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7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70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050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6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2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0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1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0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0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C5BC45-EB2F-47E0-8C66-7449E97C8AC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B63924-55E7-49C8-B212-18B4CCA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0%D0%B3%D0%BD%D0%B8%D0%B9#cite_note-1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" y="381001"/>
            <a:ext cx="11849100" cy="4114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Министерство образования и науки Российской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Федерации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(МИНОБРНАУКИ РОССИИ)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ТОМСКИЙ ГОСУДАРСТВЕННЫЙ УНИВЕРСИТЕТ (ТГУ)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Геолого-географический факультет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Кафедра природопользования</a:t>
            </a:r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МЕТАЛЛЫ ЖИЗНИ: магний В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ЖИЗНЕДЕЯТЕЛЬНОСТИ ОРГАНИЗМОВ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01150" y="4914900"/>
            <a:ext cx="2990850" cy="194733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Выполнила: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Студентка группы №02407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В.А. </a:t>
            </a:r>
            <a:r>
              <a:rPr lang="ru-RU" sz="1800" b="1" dirty="0" err="1">
                <a:solidFill>
                  <a:schemeClr val="bg1"/>
                </a:solidFill>
              </a:rPr>
              <a:t>Жилкина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162" y="-297392"/>
            <a:ext cx="8534400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Дефицит магния у растений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932134"/>
            <a:ext cx="5010150" cy="371064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" y="4778571"/>
            <a:ext cx="5291070" cy="1862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29" y="1212460"/>
            <a:ext cx="6357721" cy="4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562" y="3094566"/>
            <a:ext cx="7469188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6940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/>
          <a:stretch/>
        </p:blipFill>
        <p:spPr>
          <a:xfrm>
            <a:off x="4095750" y="0"/>
            <a:ext cx="8096250" cy="6869533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1308720"/>
            <a:ext cx="4400550" cy="425209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Магний -«металл жизни»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8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056" y="0"/>
            <a:ext cx="8534400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Нахождение в природе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06" b="90556" l="4167" r="9541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" t="26852" r="15816" b="10278"/>
          <a:stretch/>
        </p:blipFill>
        <p:spPr>
          <a:xfrm>
            <a:off x="1731962" y="1386208"/>
            <a:ext cx="8764588" cy="516593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007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9800" y="514350"/>
            <a:ext cx="6038850" cy="59817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морская вода —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0,12—0,13 %),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карналлит — MgCl2 • </a:t>
            </a:r>
            <a:r>
              <a:rPr lang="ru-RU" sz="2400" b="1" dirty="0" err="1">
                <a:solidFill>
                  <a:schemeClr val="bg1"/>
                </a:solidFill>
              </a:rPr>
              <a:t>KCl</a:t>
            </a:r>
            <a:r>
              <a:rPr lang="ru-RU" sz="2400" b="1" dirty="0">
                <a:solidFill>
                  <a:schemeClr val="bg1"/>
                </a:solidFill>
              </a:rPr>
              <a:t> • 6H2O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8,7 %),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бишофит — MgCl2 • 6H2O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11,9 %),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кизерит — MgSO4 • H2O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17,6 %),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эпсомит — MgSO4 • 7H2O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9,9 %),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каинит — </a:t>
            </a:r>
            <a:r>
              <a:rPr lang="ru-RU" sz="2400" b="1" dirty="0" err="1">
                <a:solidFill>
                  <a:schemeClr val="bg1"/>
                </a:solidFill>
              </a:rPr>
              <a:t>KCl</a:t>
            </a:r>
            <a:r>
              <a:rPr lang="ru-RU" sz="2400" b="1" dirty="0">
                <a:solidFill>
                  <a:schemeClr val="bg1"/>
                </a:solidFill>
              </a:rPr>
              <a:t> • MgSO4 • 3H2O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9,8 %),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магнезит — MgCO3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28,7 %),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доломит — CaCO3·MgCO3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13,1 %),</a:t>
            </a:r>
          </a:p>
          <a:p>
            <a:pPr lvl="0"/>
            <a:r>
              <a:rPr lang="ru-RU" sz="2400" b="1" dirty="0" err="1">
                <a:solidFill>
                  <a:schemeClr val="bg1"/>
                </a:solidFill>
              </a:rPr>
              <a:t>брусит</a:t>
            </a:r>
            <a:r>
              <a:rPr lang="ru-RU" sz="2400" b="1" dirty="0">
                <a:solidFill>
                  <a:schemeClr val="bg1"/>
                </a:solidFill>
              </a:rPr>
              <a:t> — 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(OH)2 (</a:t>
            </a:r>
            <a:r>
              <a:rPr lang="ru-RU" sz="2400" b="1" dirty="0" err="1">
                <a:solidFill>
                  <a:schemeClr val="bg1"/>
                </a:solidFill>
              </a:rPr>
              <a:t>Mg</a:t>
            </a:r>
            <a:r>
              <a:rPr lang="ru-RU" sz="2400" b="1" dirty="0">
                <a:solidFill>
                  <a:schemeClr val="bg1"/>
                </a:solidFill>
              </a:rPr>
              <a:t> 41,6 %).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9" y="1638300"/>
            <a:ext cx="5541763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512" y="0"/>
            <a:ext cx="9736138" cy="1507067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Роль магния в организме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512" y="1143001"/>
            <a:ext cx="9317038" cy="539114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just"/>
            <a:r>
              <a:rPr lang="ru-RU" b="1" dirty="0">
                <a:solidFill>
                  <a:schemeClr val="bg1"/>
                </a:solidFill>
              </a:rPr>
              <a:t>магний заботится о крепости костей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необходим для обмена глюкозы, аминокислот, жиров, транспорта питательных веществ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требуется для выработки энергии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участвует в синтезе белка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играет важную роль в передаче нервных сигналов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необходим для здоровой сердечно-сосудистой системы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необходим для хорошей работы мочеполовой системы, предотвращает образование камней в почках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обладает антистрессовым действием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помогает при переутомлении, хронической усталости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снижает уровень холестерина в крови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9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81700" cy="167851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Признаки дефицита магния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1409701"/>
            <a:ext cx="5791200" cy="531494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мышечные спазмы, судороги;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повышенное артериальное давление;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нарушения со стороны центральной нервной системы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гормональные сбои у женщин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ухудшение состояния зубов, волос и ногтей;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реакция организма на перемену погодных условий, проявляющаяся в мышечных и суставных болях;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боли в области сердца, нарушения сердечного ритма.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62700" y="1409701"/>
            <a:ext cx="5657850" cy="531494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  <a:p>
            <a:r>
              <a:rPr lang="ru-RU" b="1" dirty="0">
                <a:solidFill>
                  <a:schemeClr val="bg1"/>
                </a:solidFill>
              </a:rPr>
              <a:t>погрешности в питании;</a:t>
            </a:r>
          </a:p>
          <a:p>
            <a:r>
              <a:rPr lang="ru-RU" b="1" dirty="0">
                <a:solidFill>
                  <a:schemeClr val="bg1"/>
                </a:solidFill>
              </a:rPr>
              <a:t>злоупотребление кофе;</a:t>
            </a:r>
          </a:p>
          <a:p>
            <a:r>
              <a:rPr lang="ru-RU" b="1" dirty="0">
                <a:solidFill>
                  <a:schemeClr val="bg1"/>
                </a:solidFill>
              </a:rPr>
              <a:t>отсутствие регулярной физической активности и, наоборот, тяжелый физический труд </a:t>
            </a:r>
          </a:p>
          <a:p>
            <a:r>
              <a:rPr lang="ru-RU" b="1" dirty="0">
                <a:solidFill>
                  <a:schemeClr val="bg1"/>
                </a:solidFill>
              </a:rPr>
              <a:t>хронический стресс;</a:t>
            </a:r>
          </a:p>
          <a:p>
            <a:r>
              <a:rPr lang="ru-RU" b="1" dirty="0">
                <a:solidFill>
                  <a:schemeClr val="bg1"/>
                </a:solidFill>
              </a:rPr>
              <a:t>злоупотребление спиртными напитками;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прием лекарственных препаратов</a:t>
            </a:r>
          </a:p>
          <a:p>
            <a:r>
              <a:rPr lang="ru-RU" b="1" dirty="0">
                <a:solidFill>
                  <a:schemeClr val="bg1"/>
                </a:solidFill>
              </a:rPr>
              <a:t>внутренние заболевания организма;</a:t>
            </a:r>
          </a:p>
          <a:p>
            <a:r>
              <a:rPr lang="ru-RU" b="1" dirty="0">
                <a:solidFill>
                  <a:schemeClr val="bg1"/>
                </a:solidFill>
              </a:rPr>
              <a:t>беременность и лактация;</a:t>
            </a:r>
          </a:p>
          <a:p>
            <a:r>
              <a:rPr lang="ru-RU" b="1" dirty="0">
                <a:solidFill>
                  <a:schemeClr val="bg1"/>
                </a:solidFill>
              </a:rPr>
              <a:t>реабилитационный период после заболевания.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81700" y="190500"/>
            <a:ext cx="6592888" cy="1678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>
                <a:solidFill>
                  <a:schemeClr val="bg1"/>
                </a:solidFill>
              </a:rPr>
              <a:t>Причины недостатка магния </a:t>
            </a:r>
            <a:br>
              <a:rPr lang="ru-RU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5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534400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Продукты, богатые магнием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48792"/>
            <a:ext cx="8115300" cy="56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4412" y="-304800"/>
            <a:ext cx="8534400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Нормы потребления магния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41636"/>
              </p:ext>
            </p:extLst>
          </p:nvPr>
        </p:nvGraphicFramePr>
        <p:xfrm>
          <a:off x="0" y="785796"/>
          <a:ext cx="12192000" cy="610931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320012383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160735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366009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4791844"/>
                    </a:ext>
                  </a:extLst>
                </a:gridCol>
              </a:tblGrid>
              <a:tr h="42131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Пол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Возраст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Суточная норма потребления магния</a:t>
                      </a:r>
                      <a:r>
                        <a:rPr lang="ru-RU" sz="1400" b="1" u="none" strike="noStrike" baseline="30000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[11]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, мг/день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Верхний допустимый предел, мг/день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35477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Младенцы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от 0 до 6 месяцев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Не определён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12734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Младенцы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от 7 до 12 месяцев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Не определён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85458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Дети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от 1 до 3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145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4505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Дети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от 4 до 8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130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240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01580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Дети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от 9 до 13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240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590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84547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Девушки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от 14 до 18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360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710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22233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Юноши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от 14 до 18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410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760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30797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Мужчины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от 19 до 30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750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96894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Мужчины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31 год и старше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420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770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61194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Женщины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от 19 до 30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310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660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53366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Женщины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31 год и старше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320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670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24831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Беременные женщины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от 14 до 18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750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99067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Беременные женщины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от 19 до 30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350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700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82697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Беременные женщины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31 год и старше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360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710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77965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Кормящие грудью женщины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от 14 до 18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360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710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870501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Кормящие грудью женщины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от 19 до 30 лет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310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660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30461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Кормящие грудью женщины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31 год и старше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320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670</a:t>
                      </a:r>
                    </a:p>
                  </a:txBody>
                  <a:tcPr marL="31708" marR="31708" marT="15854" marB="158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59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04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0"/>
            <a:ext cx="8534400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Симптомы избытка магния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0" y="1448859"/>
            <a:ext cx="5086350" cy="481912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слабость организма;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проблемы с дыханием;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гипотензия;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гипокальциемия</a:t>
            </a:r>
            <a:r>
              <a:rPr lang="ru-RU" sz="2400" b="1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аритмия сердца;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слабое биение сердца;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головокружение;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остановка кровообращения;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кома;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" y="1581678"/>
            <a:ext cx="575833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504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306</TotalTime>
  <Words>477</Words>
  <Application>Microsoft Office PowerPoint</Application>
  <PresentationFormat>Широкоэкранный</PresentationFormat>
  <Paragraphs>132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Сектор</vt:lpstr>
      <vt:lpstr>Министерство образования и науки Российской Федерации (МИНОБРНАУКИ РОССИИ) ТОМСКИЙ ГОСУДАРСТВЕННЫЙ УНИВЕРСИТЕТ (ТГУ) Геолого-географический факультет Кафедра природопользования  МЕТАЛЛЫ ЖИЗНИ: магний В ЖИЗНЕДЕЯТЕЛЬНОСТИ ОРГАНИЗМОВ</vt:lpstr>
      <vt:lpstr>Магний -«металл жизни» </vt:lpstr>
      <vt:lpstr>Нахождение в природе</vt:lpstr>
      <vt:lpstr>Презентация PowerPoint</vt:lpstr>
      <vt:lpstr>Роль магния в организме человека</vt:lpstr>
      <vt:lpstr>Признаки дефицита магния</vt:lpstr>
      <vt:lpstr>Продукты, богатые магнием</vt:lpstr>
      <vt:lpstr>Нормы потребления магния </vt:lpstr>
      <vt:lpstr>Симптомы избытка магния </vt:lpstr>
      <vt:lpstr>Дефицит магния у растений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 жизни: магний в жизнедеятельности организмов.</dc:title>
  <dc:creator>viktoriya.zhilkina245@outlook.com</dc:creator>
  <cp:lastModifiedBy>viktoriya.zhilkina245@outlook.com</cp:lastModifiedBy>
  <cp:revision>19</cp:revision>
  <dcterms:created xsi:type="dcterms:W3CDTF">2017-03-14T03:07:56Z</dcterms:created>
  <dcterms:modified xsi:type="dcterms:W3CDTF">2017-03-14T08:16:38Z</dcterms:modified>
</cp:coreProperties>
</file>